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Lora SemiBold"/>
      <p:regular r:id="rId25"/>
      <p:bold r:id="rId26"/>
      <p:italic r:id="rId27"/>
      <p:boldItalic r:id="rId28"/>
    </p:embeddedFont>
    <p:embeddedFont>
      <p:font typeface="Lora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SemiBold-bold.fntdata"/><Relationship Id="rId25" Type="http://schemas.openxmlformats.org/officeDocument/2006/relationships/font" Target="fonts/LoraSemiBold-regular.fntdata"/><Relationship Id="rId28" Type="http://schemas.openxmlformats.org/officeDocument/2006/relationships/font" Target="fonts/LoraSemiBold-boldItalic.fntdata"/><Relationship Id="rId27" Type="http://schemas.openxmlformats.org/officeDocument/2006/relationships/font" Target="fonts/Lora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italic.fntdata"/><Relationship Id="rId30" Type="http://schemas.openxmlformats.org/officeDocument/2006/relationships/font" Target="fonts/Lor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or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b974dc86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b974dc86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Madhu - Part 2, 3, Part 4 for SLAM Subsystem</a:t>
            </a:r>
            <a:br>
              <a:rPr lang="en"/>
            </a:br>
            <a:r>
              <a:rPr lang="en"/>
              <a:t>Kshitij - Part 4 for Planning Subsystem</a:t>
            </a:r>
            <a:br>
              <a:rPr lang="en"/>
            </a:br>
            <a:r>
              <a:rPr lang="en"/>
              <a:t>Harshad - Part 5a and 5b (discuss 5b with rolanda)</a:t>
            </a:r>
            <a:br>
              <a:rPr lang="en"/>
            </a:br>
            <a:r>
              <a:rPr lang="en"/>
              <a:t>Rolanda - Part 4 for Robot Subsystem (discuss 5b with Harshad), </a:t>
            </a:r>
            <a:r>
              <a:rPr lang="en">
                <a:solidFill>
                  <a:schemeClr val="dk1"/>
                </a:solidFill>
              </a:rPr>
              <a:t>Part 5c, 5d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03397d552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03397d55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03397d55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03397d55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03397d55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03397d55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03397d55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03397d55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03397d55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03397d55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03397d55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03397d55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03397d55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03397d55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03397d55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03397d55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03397d55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03397d55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03397d55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03397d55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Descope:</a:t>
            </a:r>
            <a:br>
              <a:rPr lang="en"/>
            </a:br>
            <a:r>
              <a:rPr lang="en"/>
              <a:t>Planning time: 1 min</a:t>
            </a:r>
            <a:br>
              <a:rPr lang="en"/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 object negotiability with 80% accuracy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03397d5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03397d5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03397d55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03397d55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03397d55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03397d55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03397d55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03397d55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03397d55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03397d55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03397d55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03397d55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03397d55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03397d55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03397d55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03397d55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1000">
                <a:solidFill>
                  <a:schemeClr val="dk2"/>
                </a:solidFill>
              </a:defRPr>
            </a:lvl1pPr>
            <a:lvl2pPr lvl="1" algn="ctr">
              <a:buNone/>
              <a:defRPr sz="1000">
                <a:solidFill>
                  <a:schemeClr val="dk2"/>
                </a:solidFill>
              </a:defRPr>
            </a:lvl2pPr>
            <a:lvl3pPr lvl="2" algn="ctr">
              <a:buNone/>
              <a:defRPr sz="1000">
                <a:solidFill>
                  <a:schemeClr val="dk2"/>
                </a:solidFill>
              </a:defRPr>
            </a:lvl3pPr>
            <a:lvl4pPr lvl="3" algn="ctr">
              <a:buNone/>
              <a:defRPr sz="1000">
                <a:solidFill>
                  <a:schemeClr val="dk2"/>
                </a:solidFill>
              </a:defRPr>
            </a:lvl4pPr>
            <a:lvl5pPr lvl="4" algn="ctr">
              <a:buNone/>
              <a:defRPr sz="1000">
                <a:solidFill>
                  <a:schemeClr val="dk2"/>
                </a:solidFill>
              </a:defRPr>
            </a:lvl5pPr>
            <a:lvl6pPr lvl="5" algn="ctr">
              <a:buNone/>
              <a:defRPr sz="1000">
                <a:solidFill>
                  <a:schemeClr val="dk2"/>
                </a:solidFill>
              </a:defRPr>
            </a:lvl6pPr>
            <a:lvl7pPr lvl="6" algn="ctr">
              <a:buNone/>
              <a:defRPr sz="1000">
                <a:solidFill>
                  <a:schemeClr val="dk2"/>
                </a:solidFill>
              </a:defRPr>
            </a:lvl7pPr>
            <a:lvl8pPr lvl="7" algn="ctr">
              <a:buNone/>
              <a:defRPr sz="1000">
                <a:solidFill>
                  <a:schemeClr val="dk2"/>
                </a:solidFill>
              </a:defRPr>
            </a:lvl8pPr>
            <a:lvl9pPr lvl="8" algn="ct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13.jpg"/><Relationship Id="rId9" Type="http://schemas.openxmlformats.org/officeDocument/2006/relationships/image" Target="../media/image12.png"/><Relationship Id="rId5" Type="http://schemas.openxmlformats.org/officeDocument/2006/relationships/image" Target="../media/image14.jpg"/><Relationship Id="rId6" Type="http://schemas.openxmlformats.org/officeDocument/2006/relationships/image" Target="../media/image24.png"/><Relationship Id="rId7" Type="http://schemas.openxmlformats.org/officeDocument/2006/relationships/image" Target="../media/image11.jp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hyperlink" Target="http://drive.google.com/file/d/1Os2cGzaWcrKSrXbkKtI5Ru6Gwr-kVMN4/view" TargetMode="External"/><Relationship Id="rId5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49975" y="1578400"/>
            <a:ext cx="8047500" cy="15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>
                <a:latin typeface="Lora"/>
                <a:ea typeface="Lora"/>
                <a:cs typeface="Lora"/>
                <a:sym typeface="Lora"/>
              </a:rPr>
              <a:t>Team I: </a:t>
            </a:r>
            <a:r>
              <a:rPr b="1" lang="en" sz="2900">
                <a:latin typeface="Lora"/>
                <a:ea typeface="Lora"/>
                <a:cs typeface="Lora"/>
                <a:sym typeface="Lora"/>
              </a:rPr>
              <a:t>G</a:t>
            </a:r>
            <a:r>
              <a:rPr lang="en" sz="2900">
                <a:latin typeface="Lora"/>
                <a:ea typeface="Lora"/>
                <a:cs typeface="Lora"/>
                <a:sym typeface="Lora"/>
              </a:rPr>
              <a:t>eneral </a:t>
            </a:r>
            <a:r>
              <a:rPr b="1" lang="en" sz="2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2900">
                <a:latin typeface="Lora"/>
                <a:ea typeface="Lora"/>
                <a:cs typeface="Lora"/>
                <a:sym typeface="Lora"/>
              </a:rPr>
              <a:t>ardware </a:t>
            </a:r>
            <a:r>
              <a:rPr b="1" lang="en" sz="2900">
                <a:latin typeface="Lora"/>
                <a:ea typeface="Lora"/>
                <a:cs typeface="Lora"/>
                <a:sym typeface="Lora"/>
              </a:rPr>
              <a:t>A</a:t>
            </a:r>
            <a:r>
              <a:rPr lang="en" sz="2900">
                <a:latin typeface="Lora"/>
                <a:ea typeface="Lora"/>
                <a:cs typeface="Lora"/>
                <a:sym typeface="Lora"/>
              </a:rPr>
              <a:t>gnostic </a:t>
            </a:r>
            <a:r>
              <a:rPr b="1" lang="en" sz="2900">
                <a:latin typeface="Lora"/>
                <a:ea typeface="Lora"/>
                <a:cs typeface="Lora"/>
                <a:sym typeface="Lora"/>
              </a:rPr>
              <a:t>R</a:t>
            </a:r>
            <a:r>
              <a:rPr lang="en" sz="2900">
                <a:latin typeface="Lora"/>
                <a:ea typeface="Lora"/>
                <a:cs typeface="Lora"/>
                <a:sym typeface="Lora"/>
              </a:rPr>
              <a:t>obot </a:t>
            </a:r>
            <a:r>
              <a:rPr lang="en" sz="2900">
                <a:latin typeface="Lora"/>
                <a:ea typeface="Lora"/>
                <a:cs typeface="Lora"/>
                <a:sym typeface="Lora"/>
              </a:rPr>
              <a:t>(GHAR)</a:t>
            </a:r>
            <a:r>
              <a:rPr lang="en" sz="2900">
                <a:latin typeface="Lora"/>
                <a:ea typeface="Lora"/>
                <a:cs typeface="Lora"/>
                <a:sym typeface="Lora"/>
              </a:rPr>
              <a:t> Software</a:t>
            </a:r>
            <a:endParaRPr sz="2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12400" y="3947300"/>
            <a:ext cx="5829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Standards and Regulations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Applicability to our project	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6145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operate with the locobot and Unitree Go1, which are expensive pieces of hardware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these robots are heavy enough to cause harm to humans and other objects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robots are fully autonomous, and hence can take actions that are dangerous.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operating in indoor environments with narrow spaces, which increases the chances of the robot hitting something.</a:t>
            </a:r>
            <a:endParaRPr/>
          </a:p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924" y="907700"/>
            <a:ext cx="1813024" cy="18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500" y="2603275"/>
            <a:ext cx="1930450" cy="19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EMVA 1288 - Standard for Characterization of Image Sensors and Cameras</a:t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EMVA 1288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6022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EMVA1288 is an initiative to standardize parameters and characterization data for cameras and image sensors used in</a:t>
            </a:r>
            <a:r>
              <a:rPr b="1" lang="en"/>
              <a:t> machine vision applications.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standard supports the characterization of multimodal sensors, including polarization, multispectral, and time-of-flight sensors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goal is to allow the user to effectively compare cameras from different manufacturers</a:t>
            </a:r>
            <a:endParaRPr/>
          </a:p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4" name="Google Shape;144;p24"/>
          <p:cNvGrpSpPr/>
          <p:nvPr/>
        </p:nvGrpSpPr>
        <p:grpSpPr>
          <a:xfrm>
            <a:off x="6455875" y="1595600"/>
            <a:ext cx="2294050" cy="2341599"/>
            <a:chOff x="6613125" y="1390988"/>
            <a:chExt cx="2294050" cy="2341599"/>
          </a:xfrm>
        </p:grpSpPr>
        <p:pic>
          <p:nvPicPr>
            <p:cNvPr id="145" name="Google Shape;145;p24"/>
            <p:cNvPicPr preferRelativeResize="0"/>
            <p:nvPr/>
          </p:nvPicPr>
          <p:blipFill rotWithShape="1">
            <a:blip r:embed="rId3">
              <a:alphaModFix/>
            </a:blip>
            <a:srcRect b="63496" l="26218" r="15047" t="17612"/>
            <a:stretch/>
          </p:blipFill>
          <p:spPr>
            <a:xfrm>
              <a:off x="6678325" y="1390988"/>
              <a:ext cx="1206050" cy="516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4"/>
            <p:cNvPicPr preferRelativeResize="0"/>
            <p:nvPr/>
          </p:nvPicPr>
          <p:blipFill rotWithShape="1">
            <a:blip r:embed="rId4">
              <a:alphaModFix/>
            </a:blip>
            <a:srcRect b="17259" l="0" r="0" t="18341"/>
            <a:stretch/>
          </p:blipFill>
          <p:spPr>
            <a:xfrm>
              <a:off x="7990900" y="1504012"/>
              <a:ext cx="916275" cy="84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76925" y="2212677"/>
              <a:ext cx="1007451" cy="613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4"/>
            <p:cNvPicPr preferRelativeResize="0"/>
            <p:nvPr/>
          </p:nvPicPr>
          <p:blipFill rotWithShape="1">
            <a:blip r:embed="rId6">
              <a:alphaModFix/>
            </a:blip>
            <a:srcRect b="17970" l="0" r="0" t="16636"/>
            <a:stretch/>
          </p:blipFill>
          <p:spPr>
            <a:xfrm>
              <a:off x="6613125" y="3013862"/>
              <a:ext cx="1099052" cy="718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4"/>
            <p:cNvPicPr preferRelativeResize="0"/>
            <p:nvPr/>
          </p:nvPicPr>
          <p:blipFill rotWithShape="1">
            <a:blip r:embed="rId7">
              <a:alphaModFix/>
            </a:blip>
            <a:srcRect b="0" l="24937" r="16838" t="0"/>
            <a:stretch/>
          </p:blipFill>
          <p:spPr>
            <a:xfrm>
              <a:off x="7934600" y="2764250"/>
              <a:ext cx="684463" cy="783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Products Covered by the Standard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47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Applicable to cameras that are used for computer vision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 releases only focused on monochromatic cameras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the newest release (Release 4) also focuses on depth cameras, multispectral cameras, polarization cameras,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focus on commercial cameras used for photography and videography</a:t>
            </a:r>
            <a:endParaRPr/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7" name="Google Shape;157;p25"/>
          <p:cNvGrpSpPr/>
          <p:nvPr/>
        </p:nvGrpSpPr>
        <p:grpSpPr>
          <a:xfrm>
            <a:off x="5282514" y="1107190"/>
            <a:ext cx="3549786" cy="3642706"/>
            <a:chOff x="5282514" y="1107190"/>
            <a:chExt cx="3549786" cy="3642706"/>
          </a:xfrm>
        </p:grpSpPr>
        <p:pic>
          <p:nvPicPr>
            <p:cNvPr id="158" name="Google Shape;15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20775" y="1139863"/>
              <a:ext cx="1021686" cy="615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08200" y="1107190"/>
              <a:ext cx="1021676" cy="680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51225" y="1877600"/>
              <a:ext cx="1021676" cy="783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5"/>
            <p:cNvPicPr preferRelativeResize="0"/>
            <p:nvPr/>
          </p:nvPicPr>
          <p:blipFill rotWithShape="1">
            <a:blip r:embed="rId6">
              <a:alphaModFix/>
            </a:blip>
            <a:srcRect b="18190" l="4299" r="51823" t="16330"/>
            <a:stretch/>
          </p:blipFill>
          <p:spPr>
            <a:xfrm>
              <a:off x="5282514" y="3551975"/>
              <a:ext cx="787776" cy="78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5"/>
            <p:cNvPicPr preferRelativeResize="0"/>
            <p:nvPr/>
          </p:nvPicPr>
          <p:blipFill rotWithShape="1">
            <a:blip r:embed="rId6">
              <a:alphaModFix/>
            </a:blip>
            <a:srcRect b="18190" l="50670" r="4320" t="16330"/>
            <a:stretch/>
          </p:blipFill>
          <p:spPr>
            <a:xfrm>
              <a:off x="5325350" y="1633325"/>
              <a:ext cx="702100" cy="68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5"/>
            <p:cNvPicPr preferRelativeResize="0"/>
            <p:nvPr/>
          </p:nvPicPr>
          <p:blipFill rotWithShape="1">
            <a:blip r:embed="rId7">
              <a:alphaModFix/>
            </a:blip>
            <a:srcRect b="63496" l="26218" r="15047" t="17612"/>
            <a:stretch/>
          </p:blipFill>
          <p:spPr>
            <a:xfrm>
              <a:off x="6603450" y="3376625"/>
              <a:ext cx="1206050" cy="516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5"/>
            <p:cNvPicPr preferRelativeResize="0"/>
            <p:nvPr/>
          </p:nvPicPr>
          <p:blipFill rotWithShape="1">
            <a:blip r:embed="rId8">
              <a:alphaModFix/>
            </a:blip>
            <a:srcRect b="17259" l="0" r="0" t="18341"/>
            <a:stretch/>
          </p:blipFill>
          <p:spPr>
            <a:xfrm>
              <a:off x="7916025" y="3489650"/>
              <a:ext cx="916275" cy="84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41025" y="3966196"/>
              <a:ext cx="1286164" cy="783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Prescriptions – Sensitivity and Noise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597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</a:t>
            </a:r>
            <a:r>
              <a:rPr lang="en"/>
              <a:t>etup with a light source is required that irradiates the image sensor homogeneously without a mounted lens. The f-number (d/D) must be 8.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mean-gray values and the temporal variance of gray values is measured, with increasing irradiance.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graph obtained, the Saturation, Temporal Dark Noise, Absolute Sensitivity Threshold, Saturation Capacity and Dynamic Range is calculated</a:t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-6910" l="-2460" r="2460" t="6910"/>
          <a:stretch/>
        </p:blipFill>
        <p:spPr>
          <a:xfrm>
            <a:off x="6139950" y="1098850"/>
            <a:ext cx="2435850" cy="17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125" y="2917825"/>
            <a:ext cx="2435850" cy="161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Prescriptions – Dark Current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52475"/>
            <a:ext cx="5193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Measured without the </a:t>
            </a:r>
            <a:r>
              <a:rPr lang="en"/>
              <a:t>illumination</a:t>
            </a:r>
            <a:r>
              <a:rPr lang="en"/>
              <a:t> source, using a capped camera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signal strength over </a:t>
            </a:r>
            <a:r>
              <a:rPr lang="en"/>
              <a:t>at least</a:t>
            </a:r>
            <a:r>
              <a:rPr lang="en"/>
              <a:t> 6 equally spaced exposure times.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run the experiment for 6 equally spaced </a:t>
            </a:r>
            <a:r>
              <a:rPr lang="en"/>
              <a:t>temperatures</a:t>
            </a:r>
            <a:r>
              <a:rPr lang="en"/>
              <a:t> over the operating temperature range of the camera</a:t>
            </a: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013" y="1030175"/>
            <a:ext cx="2208974" cy="18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133" y="2895000"/>
            <a:ext cx="2384736" cy="18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Prescriptions – </a:t>
            </a:r>
            <a:r>
              <a:rPr lang="en"/>
              <a:t>S</a:t>
            </a:r>
            <a:r>
              <a:rPr lang="en"/>
              <a:t>ensor array non-uniformities and defect pixels characterization</a:t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430000"/>
            <a:ext cx="4953300" cy="31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setup as </a:t>
            </a:r>
            <a:r>
              <a:rPr lang="en"/>
              <a:t>sensitivity</a:t>
            </a:r>
            <a:r>
              <a:rPr lang="en"/>
              <a:t> and noise measurement, but 100-500 measurements are required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high-pass filter is applied to remove effects due to the lens and uneven illumination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horizontal and vertical spectrogram and profile is plotted, using calculated DSNU and PRNU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accumulated logarithmic histogram is used to characterize defective pixels</a:t>
            </a:r>
            <a:endParaRPr/>
          </a:p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350" y="1430000"/>
            <a:ext cx="2017425" cy="27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775" y="1617500"/>
            <a:ext cx="1802825" cy="26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Prescriptions – Spectral Sensitivity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050025"/>
            <a:ext cx="5140800" cy="3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Geometric setup is same as the sensitivity and noise measurement, but light source must be spectral (can be switched to different wavelengths).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Similarly measure mean gray values over the entire wavelength range that the camera responds to, in </a:t>
            </a:r>
            <a:r>
              <a:rPr lang="en"/>
              <a:t>10 nm</a:t>
            </a:r>
            <a:r>
              <a:rPr lang="en"/>
              <a:t> increments.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 mean spectral gray value, and the quantum efficiency curve.</a:t>
            </a:r>
            <a:endParaRPr/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400" y="1575825"/>
            <a:ext cx="3277825" cy="24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Applicability to our project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1152475"/>
            <a:ext cx="6355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SLAM subsystem uses a depth camera - Realsense D435i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operating in indoor environments, so there is a large variance in lighting conditions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Hence, it is important to understand how the camera sensitivity and noise change under different levels of irradiation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array non uniformities and defective pixels is also going to affect our mapping accuracy.</a:t>
            </a:r>
            <a:endParaRPr/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31006" l="13751" r="9254" t="36866"/>
          <a:stretch/>
        </p:blipFill>
        <p:spPr>
          <a:xfrm>
            <a:off x="6672350" y="1144225"/>
            <a:ext cx="1777501" cy="74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 title="4th_level_plann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012" y="2012425"/>
            <a:ext cx="1472184" cy="2643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64300"/>
            <a:ext cx="8520600" cy="46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4800">
                <a:solidFill>
                  <a:schemeClr val="dk1"/>
                </a:solidFill>
              </a:rPr>
            </a:br>
            <a:br>
              <a:rPr lang="en" sz="4800">
                <a:solidFill>
                  <a:schemeClr val="dk1"/>
                </a:solidFill>
              </a:rPr>
            </a:br>
            <a:endParaRPr sz="4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17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17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17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17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17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17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Questions?</a:t>
            </a:r>
            <a:endParaRPr sz="1717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1036275" y="1099475"/>
            <a:ext cx="20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1785450" y="1717800"/>
            <a:ext cx="55731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Thank You!</a:t>
            </a:r>
            <a:endParaRPr sz="4800">
              <a:solidFill>
                <a:schemeClr val="dk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Standards Chosen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13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02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30"/>
              <a:buChar char="●"/>
            </a:pPr>
            <a:r>
              <a:rPr lang="en" sz="2230"/>
              <a:t>ISO 13850:2015 - Safety of machinery — Emergency stop function — Principles for design</a:t>
            </a:r>
            <a:endParaRPr sz="2230"/>
          </a:p>
          <a:p>
            <a:pPr indent="-3702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30"/>
              <a:buChar char="●"/>
            </a:pPr>
            <a:r>
              <a:rPr lang="en" sz="2230"/>
              <a:t>EMVA 1288 - Standard for Characterization of Image Sensors and Cameras</a:t>
            </a:r>
            <a:endParaRPr sz="2230"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 13850:2015 - Safety of machinery — Emergency stop function — Principles for design</a:t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ISO 13850:2015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5808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Specifies </a:t>
            </a:r>
            <a:r>
              <a:rPr lang="en"/>
              <a:t>functional requirements and design principles for the emergency stop function on machinery, independent of the type of energy used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E-Stop function is defined as a system that can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avert arising or reduce existing hazards to persons, damage to machinery or to work in progress,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be initiated by a single human action</a:t>
            </a:r>
            <a:endParaRPr/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30920" r="0" t="0"/>
          <a:stretch/>
        </p:blipFill>
        <p:spPr>
          <a:xfrm>
            <a:off x="6562500" y="2769950"/>
            <a:ext cx="180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949" y="1152474"/>
            <a:ext cx="1617475" cy="16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Products Covered by this Standard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615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Covers all markets that operate with dangerous machinery - for example construction, mining, manufacturing, etc.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Exceptions: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machines where an emergency stop would not reduce the risk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hand-held or hand-operated machines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also does not deal with functions such as reversal or limitation of motion, braking or disconnecting, which can be part of the emergency stop.</a:t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49148" t="0"/>
          <a:stretch/>
        </p:blipFill>
        <p:spPr>
          <a:xfrm>
            <a:off x="6855000" y="3108875"/>
            <a:ext cx="1647750" cy="15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13699" l="11220" r="35448" t="24924"/>
          <a:stretch/>
        </p:blipFill>
        <p:spPr>
          <a:xfrm>
            <a:off x="6465000" y="1743875"/>
            <a:ext cx="1293301" cy="9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5">
            <a:alphaModFix/>
          </a:blip>
          <a:srcRect b="0" l="24058" r="26641" t="0"/>
          <a:stretch/>
        </p:blipFill>
        <p:spPr>
          <a:xfrm>
            <a:off x="7907400" y="1125225"/>
            <a:ext cx="924900" cy="187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Prescriptions: Actuation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58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Actuator should be red, with as big of a yellow background as possible, and there should be no text on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emergency stop device shall be designed to avoid unintended actuation, prevented by location rather than the use of other application design measures.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 of a protective shroud around the emergency stop device should be avoided, unless necessary to prevent unintended actuation.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000" y="1017725"/>
            <a:ext cx="2292000" cy="14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7112" l="10118" r="8474" t="12066"/>
          <a:stretch/>
        </p:blipFill>
        <p:spPr>
          <a:xfrm>
            <a:off x="6264750" y="2880000"/>
            <a:ext cx="2152500" cy="15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6442500" y="2767500"/>
            <a:ext cx="1822500" cy="1935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Prescriptions: R</a:t>
            </a:r>
            <a:r>
              <a:rPr lang="en"/>
              <a:t>esetting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5643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Resetting action should be intentional, operated by disengagement of an emergency stop device.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shall be inspected before resetting.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Emergency stop device requiring a key on the actuator to be disengaged (unlatched) should be avoided.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use a padlock type system instead, to prevent resetting.</a:t>
            </a:r>
            <a:endParaRPr/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672" y="873525"/>
            <a:ext cx="2953825" cy="15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0" r="0" t="17471"/>
          <a:stretch/>
        </p:blipFill>
        <p:spPr>
          <a:xfrm>
            <a:off x="6583950" y="2571750"/>
            <a:ext cx="1800266" cy="20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Prescriptions: Span of Control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017725"/>
            <a:ext cx="5583300" cy="3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Generally speaking, the span of control of each emergency stop device shall cover the whole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than one span of control can be applied, if some requirements are met, such as: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spans of control shall be clearly defined and identifiable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actuation of an emergency stop device shall not create additional hazards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actuation of an emergency stop device in one span of control shall not prevent the initiation of an emergency stop function in another span of control, etc.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0" r="36896" t="0"/>
          <a:stretch/>
        </p:blipFill>
        <p:spPr>
          <a:xfrm>
            <a:off x="5745000" y="1693450"/>
            <a:ext cx="3058824" cy="21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141300" y="445025"/>
            <a:ext cx="872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Prescriptions</a:t>
            </a:r>
            <a:r>
              <a:rPr lang="en"/>
              <a:t>: Other requirements &amp; portable E-Stops 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057500"/>
            <a:ext cx="8552100" cy="3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systems involved in the </a:t>
            </a:r>
            <a:r>
              <a:rPr lang="en"/>
              <a:t>emergency stop function shall comply with </a:t>
            </a:r>
            <a:r>
              <a:rPr lang="en"/>
              <a:t>ISO 13849-1 and/or IEC 62061.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minimum required specification is PLr c or SIL 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Detachable or </a:t>
            </a:r>
            <a:r>
              <a:rPr lang="en"/>
              <a:t>portable E-stops may be used, but at least one permanent E-stop must always be installed on the machine.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these measures shall be applied to avoid confusion between active and inactive devices: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device colour changing through illumination of the active emergency stop device;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automatic (self-actuating) covering of inactive emergency stop devices;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provision of proper storage for detached or cableless operator control stations.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4470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